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Etna Sans Serif" charset="1" panose="02000600000000000000"/>
      <p:regular r:id="rId23"/>
    </p:embeddedFont>
    <p:embeddedFont>
      <p:font typeface="Glacial Indifference" charset="1" panose="00000000000000000000"/>
      <p:regular r:id="rId24"/>
    </p:embeddedFont>
    <p:embeddedFont>
      <p:font typeface="Poppins Bold" charset="1" panose="00000800000000000000"/>
      <p:regular r:id="rId25"/>
    </p:embeddedFont>
    <p:embeddedFont>
      <p:font typeface="Glacial Indifference Bold" charset="1" panose="00000800000000000000"/>
      <p:regular r:id="rId26"/>
    </p:embeddedFont>
    <p:embeddedFont>
      <p:font typeface="Poppins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8110" y="5640058"/>
            <a:ext cx="19464219" cy="5807734"/>
            <a:chOff x="0" y="0"/>
            <a:chExt cx="5126379" cy="15296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6379" cy="1529609"/>
            </a:xfrm>
            <a:custGeom>
              <a:avLst/>
              <a:gdLst/>
              <a:ahLst/>
              <a:cxnLst/>
              <a:rect r="r" b="b" t="t" l="l"/>
              <a:pathLst>
                <a:path h="1529609" w="5126379">
                  <a:moveTo>
                    <a:pt x="0" y="0"/>
                  </a:moveTo>
                  <a:lnTo>
                    <a:pt x="5126379" y="0"/>
                  </a:lnTo>
                  <a:lnTo>
                    <a:pt x="5126379" y="1529609"/>
                  </a:lnTo>
                  <a:lnTo>
                    <a:pt x="0" y="1529609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26379" cy="1586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081239">
            <a:off x="-2183547" y="-2234058"/>
            <a:ext cx="3921720" cy="5084888"/>
          </a:xfrm>
          <a:custGeom>
            <a:avLst/>
            <a:gdLst/>
            <a:ahLst/>
            <a:cxnLst/>
            <a:rect r="r" b="b" t="t" l="l"/>
            <a:pathLst>
              <a:path h="5084888" w="3921720">
                <a:moveTo>
                  <a:pt x="0" y="0"/>
                </a:moveTo>
                <a:lnTo>
                  <a:pt x="3921720" y="0"/>
                </a:lnTo>
                <a:lnTo>
                  <a:pt x="3921720" y="5084888"/>
                </a:lnTo>
                <a:lnTo>
                  <a:pt x="0" y="508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71567" y="2138498"/>
            <a:ext cx="10344865" cy="1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82"/>
              </a:lnSpc>
            </a:pPr>
            <a:r>
              <a:rPr lang="en-US" sz="11630">
                <a:solidFill>
                  <a:srgbClr val="68A404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Ramesh’s Story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8227807">
            <a:off x="17162336" y="-2215739"/>
            <a:ext cx="4508037" cy="5845105"/>
          </a:xfrm>
          <a:custGeom>
            <a:avLst/>
            <a:gdLst/>
            <a:ahLst/>
            <a:cxnLst/>
            <a:rect r="r" b="b" t="t" l="l"/>
            <a:pathLst>
              <a:path h="5845105" w="4508037">
                <a:moveTo>
                  <a:pt x="0" y="0"/>
                </a:moveTo>
                <a:lnTo>
                  <a:pt x="4508037" y="0"/>
                </a:lnTo>
                <a:lnTo>
                  <a:pt x="4508037" y="5845105"/>
                </a:lnTo>
                <a:lnTo>
                  <a:pt x="0" y="5845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94787"/>
            <a:ext cx="5575009" cy="5153774"/>
            <a:chOff x="0" y="0"/>
            <a:chExt cx="1468315" cy="13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8315" cy="1357373"/>
            </a:xfrm>
            <a:custGeom>
              <a:avLst/>
              <a:gdLst/>
              <a:ahLst/>
              <a:cxnLst/>
              <a:rect r="r" b="b" t="t" l="l"/>
              <a:pathLst>
                <a:path h="1357373" w="1468315">
                  <a:moveTo>
                    <a:pt x="0" y="0"/>
                  </a:moveTo>
                  <a:lnTo>
                    <a:pt x="1468315" y="0"/>
                  </a:lnTo>
                  <a:lnTo>
                    <a:pt x="1468315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68315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5989" y="8102573"/>
            <a:ext cx="1074689" cy="2184427"/>
          </a:xfrm>
          <a:custGeom>
            <a:avLst/>
            <a:gdLst/>
            <a:ahLst/>
            <a:cxnLst/>
            <a:rect r="r" b="b" t="t" l="l"/>
            <a:pathLst>
              <a:path h="2184427" w="1074689">
                <a:moveTo>
                  <a:pt x="0" y="0"/>
                </a:moveTo>
                <a:lnTo>
                  <a:pt x="1074689" y="0"/>
                </a:lnTo>
                <a:lnTo>
                  <a:pt x="1074689" y="2184427"/>
                </a:lnTo>
                <a:lnTo>
                  <a:pt x="0" y="2184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38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662668">
            <a:off x="-280045" y="8741921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90" y="0"/>
                </a:moveTo>
                <a:lnTo>
                  <a:pt x="0" y="0"/>
                </a:lnTo>
                <a:lnTo>
                  <a:pt x="0" y="4716196"/>
                </a:lnTo>
                <a:lnTo>
                  <a:pt x="2617490" y="4716196"/>
                </a:lnTo>
                <a:lnTo>
                  <a:pt x="261749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028605">
            <a:off x="17104087" y="-2639808"/>
            <a:ext cx="2367826" cy="4266352"/>
          </a:xfrm>
          <a:custGeom>
            <a:avLst/>
            <a:gdLst/>
            <a:ahLst/>
            <a:cxnLst/>
            <a:rect r="r" b="b" t="t" l="l"/>
            <a:pathLst>
              <a:path h="4266352" w="2367826">
                <a:moveTo>
                  <a:pt x="2367826" y="0"/>
                </a:moveTo>
                <a:lnTo>
                  <a:pt x="0" y="0"/>
                </a:lnTo>
                <a:lnTo>
                  <a:pt x="0" y="4266352"/>
                </a:lnTo>
                <a:lnTo>
                  <a:pt x="2367826" y="4266352"/>
                </a:lnTo>
                <a:lnTo>
                  <a:pt x="236782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7495" y="0"/>
            <a:ext cx="7737360" cy="10256221"/>
          </a:xfrm>
          <a:custGeom>
            <a:avLst/>
            <a:gdLst/>
            <a:ahLst/>
            <a:cxnLst/>
            <a:rect r="r" b="b" t="t" l="l"/>
            <a:pathLst>
              <a:path h="10256221" w="7737360">
                <a:moveTo>
                  <a:pt x="0" y="0"/>
                </a:moveTo>
                <a:lnTo>
                  <a:pt x="7737360" y="0"/>
                </a:lnTo>
                <a:lnTo>
                  <a:pt x="7737360" y="10256221"/>
                </a:lnTo>
                <a:lnTo>
                  <a:pt x="0" y="10256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53" r="0" b="-75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45989" y="57150"/>
            <a:ext cx="547956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68A40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Methodology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94787"/>
            <a:ext cx="5575009" cy="5153774"/>
            <a:chOff x="0" y="0"/>
            <a:chExt cx="1468315" cy="13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8315" cy="1357373"/>
            </a:xfrm>
            <a:custGeom>
              <a:avLst/>
              <a:gdLst/>
              <a:ahLst/>
              <a:cxnLst/>
              <a:rect r="r" b="b" t="t" l="l"/>
              <a:pathLst>
                <a:path h="1357373" w="1468315">
                  <a:moveTo>
                    <a:pt x="0" y="0"/>
                  </a:moveTo>
                  <a:lnTo>
                    <a:pt x="1468315" y="0"/>
                  </a:lnTo>
                  <a:lnTo>
                    <a:pt x="1468315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68315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1662668">
            <a:off x="-1013609" y="8507180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89" y="0"/>
                </a:moveTo>
                <a:lnTo>
                  <a:pt x="0" y="0"/>
                </a:lnTo>
                <a:lnTo>
                  <a:pt x="0" y="4716196"/>
                </a:lnTo>
                <a:lnTo>
                  <a:pt x="2617489" y="4716196"/>
                </a:lnTo>
                <a:lnTo>
                  <a:pt x="26174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9028605">
            <a:off x="17104087" y="-2639808"/>
            <a:ext cx="2367826" cy="4266352"/>
          </a:xfrm>
          <a:custGeom>
            <a:avLst/>
            <a:gdLst/>
            <a:ahLst/>
            <a:cxnLst/>
            <a:rect r="r" b="b" t="t" l="l"/>
            <a:pathLst>
              <a:path h="4266352" w="2367826">
                <a:moveTo>
                  <a:pt x="2367826" y="0"/>
                </a:moveTo>
                <a:lnTo>
                  <a:pt x="0" y="0"/>
                </a:lnTo>
                <a:lnTo>
                  <a:pt x="0" y="4266352"/>
                </a:lnTo>
                <a:lnTo>
                  <a:pt x="2367826" y="4266352"/>
                </a:lnTo>
                <a:lnTo>
                  <a:pt x="236782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45989" y="-171450"/>
            <a:ext cx="1144543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68A40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Current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9082" y="1529108"/>
            <a:ext cx="16470218" cy="506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6412" indent="-443206" lvl="1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Speech to text for accessibility.</a:t>
            </a:r>
          </a:p>
          <a:p>
            <a:pPr algn="l" marL="886412" indent="-443206" lvl="1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Supports Nepali Language.</a:t>
            </a:r>
          </a:p>
          <a:p>
            <a:pPr algn="l" marL="886412" indent="-443206" lvl="1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UI theme aligned to Agriculture.</a:t>
            </a:r>
          </a:p>
          <a:p>
            <a:pPr algn="l" marL="886412" indent="-443206" lvl="1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Answers by FarmAI that gives crop specific feedbacks.</a:t>
            </a:r>
          </a:p>
          <a:p>
            <a:pPr algn="l" marL="886412" indent="-443206" lvl="1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Food Safety First</a:t>
            </a:r>
          </a:p>
          <a:p>
            <a:pPr algn="l" marL="886412" indent="-443206" lvl="1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Post-Harvest Safety Guidance</a:t>
            </a:r>
          </a:p>
          <a:p>
            <a:pPr algn="l" marL="886412" indent="-443206" lvl="1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Farmer-Friendly Conversations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135" y="7126240"/>
            <a:ext cx="18218599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Sources: Nepal Seed and Fertilizer Project, Department of Agriculture, NIOS, Research Gate, Food And Agriculture Organization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94787"/>
            <a:ext cx="5575009" cy="5153774"/>
            <a:chOff x="0" y="0"/>
            <a:chExt cx="1468315" cy="13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8315" cy="1357373"/>
            </a:xfrm>
            <a:custGeom>
              <a:avLst/>
              <a:gdLst/>
              <a:ahLst/>
              <a:cxnLst/>
              <a:rect r="r" b="b" t="t" l="l"/>
              <a:pathLst>
                <a:path h="1357373" w="1468315">
                  <a:moveTo>
                    <a:pt x="0" y="0"/>
                  </a:moveTo>
                  <a:lnTo>
                    <a:pt x="1468315" y="0"/>
                  </a:lnTo>
                  <a:lnTo>
                    <a:pt x="1468315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68315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1662668">
            <a:off x="-1013609" y="8507180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89" y="0"/>
                </a:moveTo>
                <a:lnTo>
                  <a:pt x="0" y="0"/>
                </a:lnTo>
                <a:lnTo>
                  <a:pt x="0" y="4716196"/>
                </a:lnTo>
                <a:lnTo>
                  <a:pt x="2617489" y="4716196"/>
                </a:lnTo>
                <a:lnTo>
                  <a:pt x="26174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9028605">
            <a:off x="17104087" y="-2639808"/>
            <a:ext cx="2367826" cy="4266352"/>
          </a:xfrm>
          <a:custGeom>
            <a:avLst/>
            <a:gdLst/>
            <a:ahLst/>
            <a:cxnLst/>
            <a:rect r="r" b="b" t="t" l="l"/>
            <a:pathLst>
              <a:path h="4266352" w="2367826">
                <a:moveTo>
                  <a:pt x="2367826" y="0"/>
                </a:moveTo>
                <a:lnTo>
                  <a:pt x="0" y="0"/>
                </a:lnTo>
                <a:lnTo>
                  <a:pt x="0" y="4266352"/>
                </a:lnTo>
                <a:lnTo>
                  <a:pt x="2367826" y="4266352"/>
                </a:lnTo>
                <a:lnTo>
                  <a:pt x="236782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542461" y="-171450"/>
            <a:ext cx="1144543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68A40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Limitations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346068"/>
            <a:ext cx="17259300" cy="234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44" indent="-485772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Due to less data the FarmAI won’t give specific results. </a:t>
            </a:r>
          </a:p>
          <a:p>
            <a:pPr algn="l" marL="971544" indent="-485772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Due to scarcity of data using of Indian agriculture data. </a:t>
            </a:r>
          </a:p>
          <a:p>
            <a:pPr algn="l" marL="971544" indent="-485772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Only development of application in Web.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94787"/>
            <a:ext cx="5575009" cy="5153774"/>
            <a:chOff x="0" y="0"/>
            <a:chExt cx="1468315" cy="13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8315" cy="1357373"/>
            </a:xfrm>
            <a:custGeom>
              <a:avLst/>
              <a:gdLst/>
              <a:ahLst/>
              <a:cxnLst/>
              <a:rect r="r" b="b" t="t" l="l"/>
              <a:pathLst>
                <a:path h="1357373" w="1468315">
                  <a:moveTo>
                    <a:pt x="0" y="0"/>
                  </a:moveTo>
                  <a:lnTo>
                    <a:pt x="1468315" y="0"/>
                  </a:lnTo>
                  <a:lnTo>
                    <a:pt x="1468315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68315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1662668">
            <a:off x="-1130980" y="8155069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89" y="0"/>
                </a:moveTo>
                <a:lnTo>
                  <a:pt x="0" y="0"/>
                </a:lnTo>
                <a:lnTo>
                  <a:pt x="0" y="4716196"/>
                </a:lnTo>
                <a:lnTo>
                  <a:pt x="2617489" y="4716196"/>
                </a:lnTo>
                <a:lnTo>
                  <a:pt x="26174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9028605">
            <a:off x="17104087" y="-2639808"/>
            <a:ext cx="2367826" cy="4266352"/>
          </a:xfrm>
          <a:custGeom>
            <a:avLst/>
            <a:gdLst/>
            <a:ahLst/>
            <a:cxnLst/>
            <a:rect r="r" b="b" t="t" l="l"/>
            <a:pathLst>
              <a:path h="4266352" w="2367826">
                <a:moveTo>
                  <a:pt x="2367826" y="0"/>
                </a:moveTo>
                <a:lnTo>
                  <a:pt x="0" y="0"/>
                </a:lnTo>
                <a:lnTo>
                  <a:pt x="0" y="4266352"/>
                </a:lnTo>
                <a:lnTo>
                  <a:pt x="2367826" y="4266352"/>
                </a:lnTo>
                <a:lnTo>
                  <a:pt x="236782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-171450"/>
            <a:ext cx="154780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68A40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Plans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309369"/>
            <a:ext cx="17259300" cy="787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44" indent="-485772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Mobile Application Development.</a:t>
            </a:r>
          </a:p>
          <a:p>
            <a:pPr algn="l" marL="971544" indent="-485772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collection through local authorities and make the response better.</a:t>
            </a:r>
          </a:p>
          <a:p>
            <a:pPr algn="l" marL="971544" indent="-485772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Feed Section Implementation. </a:t>
            </a:r>
          </a:p>
          <a:p>
            <a:pPr algn="l" marL="971544" indent="-485772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Shop recommendation feature with gps enabled. </a:t>
            </a:r>
          </a:p>
          <a:p>
            <a:pPr algn="l" marL="971544" indent="-485772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Collect data and make the data open source to encourage research contribution on agriculture.</a:t>
            </a:r>
          </a:p>
          <a:p>
            <a:pPr algn="l" marL="971544" indent="-485772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Help bodies to make data driven decision through the help of collected data.</a:t>
            </a:r>
          </a:p>
          <a:p>
            <a:pPr algn="l" marL="971544" indent="-485772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Weather Prediction and Feedback.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94787"/>
            <a:ext cx="5575009" cy="5153774"/>
            <a:chOff x="0" y="0"/>
            <a:chExt cx="1468315" cy="13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8315" cy="1357373"/>
            </a:xfrm>
            <a:custGeom>
              <a:avLst/>
              <a:gdLst/>
              <a:ahLst/>
              <a:cxnLst/>
              <a:rect r="r" b="b" t="t" l="l"/>
              <a:pathLst>
                <a:path h="1357373" w="1468315">
                  <a:moveTo>
                    <a:pt x="0" y="0"/>
                  </a:moveTo>
                  <a:lnTo>
                    <a:pt x="1468315" y="0"/>
                  </a:lnTo>
                  <a:lnTo>
                    <a:pt x="1468315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68315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1662668">
            <a:off x="-1130980" y="8155069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89" y="0"/>
                </a:moveTo>
                <a:lnTo>
                  <a:pt x="0" y="0"/>
                </a:lnTo>
                <a:lnTo>
                  <a:pt x="0" y="4716196"/>
                </a:lnTo>
                <a:lnTo>
                  <a:pt x="2617489" y="4716196"/>
                </a:lnTo>
                <a:lnTo>
                  <a:pt x="26174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9028605">
            <a:off x="17104087" y="-2639808"/>
            <a:ext cx="2367826" cy="4266352"/>
          </a:xfrm>
          <a:custGeom>
            <a:avLst/>
            <a:gdLst/>
            <a:ahLst/>
            <a:cxnLst/>
            <a:rect r="r" b="b" t="t" l="l"/>
            <a:pathLst>
              <a:path h="4266352" w="2367826">
                <a:moveTo>
                  <a:pt x="2367826" y="0"/>
                </a:moveTo>
                <a:lnTo>
                  <a:pt x="0" y="0"/>
                </a:lnTo>
                <a:lnTo>
                  <a:pt x="0" y="4266352"/>
                </a:lnTo>
                <a:lnTo>
                  <a:pt x="2367826" y="4266352"/>
                </a:lnTo>
                <a:lnTo>
                  <a:pt x="236782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060" y="-171450"/>
            <a:ext cx="16643072" cy="153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71"/>
              </a:lnSpc>
            </a:pPr>
            <a:r>
              <a:rPr lang="en-US" sz="8979" b="true">
                <a:solidFill>
                  <a:srgbClr val="68A40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What makes FarmAI different?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8060" y="1299844"/>
            <a:ext cx="16851240" cy="538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1"/>
              </a:lnSpc>
            </a:pPr>
            <a:r>
              <a:rPr lang="en-US" sz="439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From our research till now none of the agro-specific chat assistant have been officially deployed in Nepal.</a:t>
            </a:r>
          </a:p>
          <a:p>
            <a:pPr algn="l">
              <a:lnSpc>
                <a:spcPts val="6151"/>
              </a:lnSpc>
            </a:pPr>
            <a:r>
              <a:rPr lang="en-US" sz="439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 have found couple of competitiors who have been working on this project. </a:t>
            </a:r>
          </a:p>
          <a:p>
            <a:pPr algn="l">
              <a:lnSpc>
                <a:spcPts val="6151"/>
              </a:lnSpc>
            </a:pPr>
            <a:r>
              <a:rPr lang="en-US" sz="439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FarmAI unique Features:</a:t>
            </a:r>
          </a:p>
          <a:p>
            <a:pPr algn="l" marL="948573" indent="-474287" lvl="1">
              <a:lnSpc>
                <a:spcPts val="6151"/>
              </a:lnSpc>
              <a:buFont typeface="Arial"/>
              <a:buChar char="•"/>
            </a:pPr>
            <a:r>
              <a:rPr lang="en-US" sz="439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Feed Section for awareness.</a:t>
            </a:r>
          </a:p>
          <a:p>
            <a:pPr algn="l" marL="948573" indent="-474287" lvl="1">
              <a:lnSpc>
                <a:spcPts val="6151"/>
              </a:lnSpc>
              <a:buFont typeface="Arial"/>
              <a:buChar char="•"/>
            </a:pPr>
            <a:r>
              <a:rPr lang="en-US" sz="439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Nearer Shop recommendation.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94787"/>
            <a:ext cx="5575009" cy="5153774"/>
            <a:chOff x="0" y="0"/>
            <a:chExt cx="1468315" cy="13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8315" cy="1357373"/>
            </a:xfrm>
            <a:custGeom>
              <a:avLst/>
              <a:gdLst/>
              <a:ahLst/>
              <a:cxnLst/>
              <a:rect r="r" b="b" t="t" l="l"/>
              <a:pathLst>
                <a:path h="1357373" w="1468315">
                  <a:moveTo>
                    <a:pt x="0" y="0"/>
                  </a:moveTo>
                  <a:lnTo>
                    <a:pt x="1468315" y="0"/>
                  </a:lnTo>
                  <a:lnTo>
                    <a:pt x="1468315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68315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1662668">
            <a:off x="-1308745" y="8547144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90" y="0"/>
                </a:moveTo>
                <a:lnTo>
                  <a:pt x="0" y="0"/>
                </a:lnTo>
                <a:lnTo>
                  <a:pt x="0" y="4716196"/>
                </a:lnTo>
                <a:lnTo>
                  <a:pt x="2617490" y="4716196"/>
                </a:lnTo>
                <a:lnTo>
                  <a:pt x="261749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9028605">
            <a:off x="17104087" y="-2639808"/>
            <a:ext cx="2367826" cy="4266352"/>
          </a:xfrm>
          <a:custGeom>
            <a:avLst/>
            <a:gdLst/>
            <a:ahLst/>
            <a:cxnLst/>
            <a:rect r="r" b="b" t="t" l="l"/>
            <a:pathLst>
              <a:path h="4266352" w="2367826">
                <a:moveTo>
                  <a:pt x="2367826" y="0"/>
                </a:moveTo>
                <a:lnTo>
                  <a:pt x="0" y="0"/>
                </a:lnTo>
                <a:lnTo>
                  <a:pt x="0" y="4266352"/>
                </a:lnTo>
                <a:lnTo>
                  <a:pt x="2367826" y="4266352"/>
                </a:lnTo>
                <a:lnTo>
                  <a:pt x="236782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1265" y="336161"/>
            <a:ext cx="1285181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68A40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RISK ASSESSMENT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154" y="1546734"/>
            <a:ext cx="1803384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Usability Risk: </a:t>
            </a: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Farmers with little to no digital experience may find it difficult to use even a simplified interface.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154" y="3413263"/>
            <a:ext cx="1803384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Financial Risk: </a:t>
            </a: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Lack of funding to develop, scale, and maintain the platform long-term.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532378" y="5280163"/>
            <a:ext cx="1803384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Technical Risk:</a:t>
            </a: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Inaccurate or generic fertilizer recommendations 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4154" y="6656450"/>
            <a:ext cx="1803384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Market Risk:</a:t>
            </a:r>
            <a:r>
              <a:rPr lang="en-US" sz="4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Farmers may not adopt the platform due to lack of trust, awareness, or perceived value.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94787"/>
            <a:ext cx="5575009" cy="5153774"/>
            <a:chOff x="0" y="0"/>
            <a:chExt cx="1468315" cy="13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8315" cy="1357373"/>
            </a:xfrm>
            <a:custGeom>
              <a:avLst/>
              <a:gdLst/>
              <a:ahLst/>
              <a:cxnLst/>
              <a:rect r="r" b="b" t="t" l="l"/>
              <a:pathLst>
                <a:path h="1357373" w="1468315">
                  <a:moveTo>
                    <a:pt x="0" y="0"/>
                  </a:moveTo>
                  <a:lnTo>
                    <a:pt x="1468315" y="0"/>
                  </a:lnTo>
                  <a:lnTo>
                    <a:pt x="1468315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68315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1662668">
            <a:off x="-1308745" y="8536522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90" y="0"/>
                </a:moveTo>
                <a:lnTo>
                  <a:pt x="0" y="0"/>
                </a:lnTo>
                <a:lnTo>
                  <a:pt x="0" y="4716197"/>
                </a:lnTo>
                <a:lnTo>
                  <a:pt x="2617490" y="4716197"/>
                </a:lnTo>
                <a:lnTo>
                  <a:pt x="261749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9028605">
            <a:off x="17104087" y="-2639808"/>
            <a:ext cx="2367826" cy="4266352"/>
          </a:xfrm>
          <a:custGeom>
            <a:avLst/>
            <a:gdLst/>
            <a:ahLst/>
            <a:cxnLst/>
            <a:rect r="r" b="b" t="t" l="l"/>
            <a:pathLst>
              <a:path h="4266352" w="2367826">
                <a:moveTo>
                  <a:pt x="2367826" y="0"/>
                </a:moveTo>
                <a:lnTo>
                  <a:pt x="0" y="0"/>
                </a:lnTo>
                <a:lnTo>
                  <a:pt x="0" y="4266352"/>
                </a:lnTo>
                <a:lnTo>
                  <a:pt x="2367826" y="4266352"/>
                </a:lnTo>
                <a:lnTo>
                  <a:pt x="236782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77734" y="1761519"/>
            <a:ext cx="1144543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Special Thanks 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35180" y="3745737"/>
            <a:ext cx="350389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Mentor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58394" y="5061457"/>
            <a:ext cx="6457462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87BE1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Mr. Bishow Lamsal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3630" y="6447819"/>
            <a:ext cx="19464219" cy="5807734"/>
            <a:chOff x="0" y="0"/>
            <a:chExt cx="5126379" cy="15296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6379" cy="1529609"/>
            </a:xfrm>
            <a:custGeom>
              <a:avLst/>
              <a:gdLst/>
              <a:ahLst/>
              <a:cxnLst/>
              <a:rect r="r" b="b" t="t" l="l"/>
              <a:pathLst>
                <a:path h="1529609" w="5126379">
                  <a:moveTo>
                    <a:pt x="0" y="0"/>
                  </a:moveTo>
                  <a:lnTo>
                    <a:pt x="5126379" y="0"/>
                  </a:lnTo>
                  <a:lnTo>
                    <a:pt x="5126379" y="1529609"/>
                  </a:lnTo>
                  <a:lnTo>
                    <a:pt x="0" y="1529609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26379" cy="1586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19945" y="586689"/>
            <a:ext cx="11039819" cy="7359879"/>
          </a:xfrm>
          <a:custGeom>
            <a:avLst/>
            <a:gdLst/>
            <a:ahLst/>
            <a:cxnLst/>
            <a:rect r="r" b="b" t="t" l="l"/>
            <a:pathLst>
              <a:path h="7359879" w="11039819">
                <a:moveTo>
                  <a:pt x="0" y="0"/>
                </a:moveTo>
                <a:lnTo>
                  <a:pt x="11039820" y="0"/>
                </a:lnTo>
                <a:lnTo>
                  <a:pt x="11039820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3512" y="1808394"/>
            <a:ext cx="8426433" cy="360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242"/>
              </a:lnSpc>
            </a:pPr>
            <a:r>
              <a:rPr lang="en-US" b="true" sz="14239" spc="213">
                <a:solidFill>
                  <a:srgbClr val="315D0D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8507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15300" y="3600450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15D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571140" y="178507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513630" y="9258300"/>
            <a:ext cx="19464219" cy="2997254"/>
            <a:chOff x="0" y="0"/>
            <a:chExt cx="5126379" cy="789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26379" cy="789400"/>
            </a:xfrm>
            <a:custGeom>
              <a:avLst/>
              <a:gdLst/>
              <a:ahLst/>
              <a:cxnLst/>
              <a:rect r="r" b="b" t="t" l="l"/>
              <a:pathLst>
                <a:path h="789400" w="5126379">
                  <a:moveTo>
                    <a:pt x="0" y="0"/>
                  </a:moveTo>
                  <a:lnTo>
                    <a:pt x="5126379" y="0"/>
                  </a:lnTo>
                  <a:lnTo>
                    <a:pt x="5126379" y="789400"/>
                  </a:lnTo>
                  <a:lnTo>
                    <a:pt x="0" y="789400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126379" cy="846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73760" y="-4775139"/>
            <a:ext cx="19464219" cy="5807734"/>
            <a:chOff x="0" y="0"/>
            <a:chExt cx="5126379" cy="15296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26379" cy="1529609"/>
            </a:xfrm>
            <a:custGeom>
              <a:avLst/>
              <a:gdLst/>
              <a:ahLst/>
              <a:cxnLst/>
              <a:rect r="r" b="b" t="t" l="l"/>
              <a:pathLst>
                <a:path h="1529609" w="5126379">
                  <a:moveTo>
                    <a:pt x="0" y="0"/>
                  </a:moveTo>
                  <a:lnTo>
                    <a:pt x="5126379" y="0"/>
                  </a:lnTo>
                  <a:lnTo>
                    <a:pt x="5126379" y="1529609"/>
                  </a:lnTo>
                  <a:lnTo>
                    <a:pt x="0" y="1529609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126379" cy="1586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5300" y="360045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15D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78507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72875" y="2310281"/>
            <a:ext cx="5922893" cy="5666438"/>
          </a:xfrm>
          <a:custGeom>
            <a:avLst/>
            <a:gdLst/>
            <a:ahLst/>
            <a:cxnLst/>
            <a:rect r="r" b="b" t="t" l="l"/>
            <a:pathLst>
              <a:path h="5666438" w="5922893">
                <a:moveTo>
                  <a:pt x="0" y="0"/>
                </a:moveTo>
                <a:lnTo>
                  <a:pt x="5922893" y="0"/>
                </a:lnTo>
                <a:lnTo>
                  <a:pt x="5922893" y="5666438"/>
                </a:lnTo>
                <a:lnTo>
                  <a:pt x="0" y="5666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513630" y="9258300"/>
            <a:ext cx="19464219" cy="2997254"/>
            <a:chOff x="0" y="0"/>
            <a:chExt cx="5126379" cy="789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26379" cy="789400"/>
            </a:xfrm>
            <a:custGeom>
              <a:avLst/>
              <a:gdLst/>
              <a:ahLst/>
              <a:cxnLst/>
              <a:rect r="r" b="b" t="t" l="l"/>
              <a:pathLst>
                <a:path h="789400" w="5126379">
                  <a:moveTo>
                    <a:pt x="0" y="0"/>
                  </a:moveTo>
                  <a:lnTo>
                    <a:pt x="5126379" y="0"/>
                  </a:lnTo>
                  <a:lnTo>
                    <a:pt x="5126379" y="789400"/>
                  </a:lnTo>
                  <a:lnTo>
                    <a:pt x="0" y="789400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126379" cy="846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513630" y="0"/>
            <a:ext cx="19464219" cy="1028700"/>
            <a:chOff x="0" y="0"/>
            <a:chExt cx="5126379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26379" cy="270933"/>
            </a:xfrm>
            <a:custGeom>
              <a:avLst/>
              <a:gdLst/>
              <a:ahLst/>
              <a:cxnLst/>
              <a:rect r="r" b="b" t="t" l="l"/>
              <a:pathLst>
                <a:path h="270933" w="5126379">
                  <a:moveTo>
                    <a:pt x="0" y="0"/>
                  </a:moveTo>
                  <a:lnTo>
                    <a:pt x="5126379" y="0"/>
                  </a:lnTo>
                  <a:lnTo>
                    <a:pt x="5126379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126379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40421">
            <a:off x="-559940" y="6641104"/>
            <a:ext cx="2149379" cy="4431708"/>
          </a:xfrm>
          <a:custGeom>
            <a:avLst/>
            <a:gdLst/>
            <a:ahLst/>
            <a:cxnLst/>
            <a:rect r="r" b="b" t="t" l="l"/>
            <a:pathLst>
              <a:path h="4431708" w="2149379">
                <a:moveTo>
                  <a:pt x="0" y="0"/>
                </a:moveTo>
                <a:lnTo>
                  <a:pt x="2149379" y="0"/>
                </a:lnTo>
                <a:lnTo>
                  <a:pt x="2149379" y="4431708"/>
                </a:lnTo>
                <a:lnTo>
                  <a:pt x="0" y="443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81153">
            <a:off x="17213311" y="-549820"/>
            <a:ext cx="2149379" cy="4431708"/>
          </a:xfrm>
          <a:custGeom>
            <a:avLst/>
            <a:gdLst/>
            <a:ahLst/>
            <a:cxnLst/>
            <a:rect r="r" b="b" t="t" l="l"/>
            <a:pathLst>
              <a:path h="4431708" w="2149379">
                <a:moveTo>
                  <a:pt x="0" y="0"/>
                </a:moveTo>
                <a:lnTo>
                  <a:pt x="2149378" y="0"/>
                </a:lnTo>
                <a:lnTo>
                  <a:pt x="2149378" y="4431708"/>
                </a:lnTo>
                <a:lnTo>
                  <a:pt x="0" y="443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05677" y="2981847"/>
            <a:ext cx="4732155" cy="3943463"/>
          </a:xfrm>
          <a:custGeom>
            <a:avLst/>
            <a:gdLst/>
            <a:ahLst/>
            <a:cxnLst/>
            <a:rect r="r" b="b" t="t" l="l"/>
            <a:pathLst>
              <a:path h="3943463" w="4732155">
                <a:moveTo>
                  <a:pt x="0" y="0"/>
                </a:moveTo>
                <a:lnTo>
                  <a:pt x="4732155" y="0"/>
                </a:lnTo>
                <a:lnTo>
                  <a:pt x="4732155" y="3943463"/>
                </a:lnTo>
                <a:lnTo>
                  <a:pt x="0" y="3943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5089" y="99489"/>
            <a:ext cx="1543274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>
                <a:solidFill>
                  <a:srgbClr val="315D0D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Team Members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7546" y="2743511"/>
            <a:ext cx="8634181" cy="366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Puspa Regmi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Roshan Bhatta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Rajan Raj Acharya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Nikhil Khatri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07792"/>
            <a:ext cx="18288000" cy="9190523"/>
            <a:chOff x="0" y="0"/>
            <a:chExt cx="7581427" cy="381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81427" cy="3810000"/>
            </a:xfrm>
            <a:custGeom>
              <a:avLst/>
              <a:gdLst/>
              <a:ahLst/>
              <a:cxnLst/>
              <a:rect r="r" b="b" t="t" l="l"/>
              <a:pathLst>
                <a:path h="3810000" w="7581427">
                  <a:moveTo>
                    <a:pt x="0" y="1905000"/>
                  </a:moveTo>
                  <a:cubicBezTo>
                    <a:pt x="0" y="853440"/>
                    <a:pt x="1018944" y="0"/>
                    <a:pt x="2274428" y="0"/>
                  </a:cubicBezTo>
                  <a:lnTo>
                    <a:pt x="5306999" y="0"/>
                  </a:lnTo>
                  <a:cubicBezTo>
                    <a:pt x="6562483" y="0"/>
                    <a:pt x="7581427" y="853440"/>
                    <a:pt x="7581427" y="1905000"/>
                  </a:cubicBezTo>
                  <a:cubicBezTo>
                    <a:pt x="7581427" y="2956560"/>
                    <a:pt x="6562483" y="3810000"/>
                    <a:pt x="5306999" y="3810000"/>
                  </a:cubicBezTo>
                  <a:lnTo>
                    <a:pt x="2274428" y="3810000"/>
                  </a:lnTo>
                  <a:cubicBezTo>
                    <a:pt x="1018944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l="0" t="-5903" r="0" b="-590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992602" y="2222353"/>
            <a:ext cx="3141497" cy="5660355"/>
          </a:xfrm>
          <a:custGeom>
            <a:avLst/>
            <a:gdLst/>
            <a:ahLst/>
            <a:cxnLst/>
            <a:rect r="r" b="b" t="t" l="l"/>
            <a:pathLst>
              <a:path h="5660355" w="3141497">
                <a:moveTo>
                  <a:pt x="0" y="0"/>
                </a:moveTo>
                <a:lnTo>
                  <a:pt x="3141498" y="0"/>
                </a:lnTo>
                <a:lnTo>
                  <a:pt x="3141498" y="5660355"/>
                </a:lnTo>
                <a:lnTo>
                  <a:pt x="0" y="5660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1241">
            <a:off x="15504452" y="4129113"/>
            <a:ext cx="3141497" cy="5660355"/>
          </a:xfrm>
          <a:custGeom>
            <a:avLst/>
            <a:gdLst/>
            <a:ahLst/>
            <a:cxnLst/>
            <a:rect r="r" b="b" t="t" l="l"/>
            <a:pathLst>
              <a:path h="5660355" w="3141497">
                <a:moveTo>
                  <a:pt x="0" y="0"/>
                </a:moveTo>
                <a:lnTo>
                  <a:pt x="3141497" y="0"/>
                </a:lnTo>
                <a:lnTo>
                  <a:pt x="3141497" y="5660355"/>
                </a:lnTo>
                <a:lnTo>
                  <a:pt x="0" y="5660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850150" y="2277615"/>
            <a:ext cx="3141497" cy="5660355"/>
          </a:xfrm>
          <a:custGeom>
            <a:avLst/>
            <a:gdLst/>
            <a:ahLst/>
            <a:cxnLst/>
            <a:rect r="r" b="b" t="t" l="l"/>
            <a:pathLst>
              <a:path h="5660355" w="3141497">
                <a:moveTo>
                  <a:pt x="3141497" y="0"/>
                </a:moveTo>
                <a:lnTo>
                  <a:pt x="0" y="0"/>
                </a:lnTo>
                <a:lnTo>
                  <a:pt x="0" y="5660355"/>
                </a:lnTo>
                <a:lnTo>
                  <a:pt x="3141497" y="5660355"/>
                </a:lnTo>
                <a:lnTo>
                  <a:pt x="314149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662668">
            <a:off x="-367499" y="4129113"/>
            <a:ext cx="3141497" cy="5660355"/>
          </a:xfrm>
          <a:custGeom>
            <a:avLst/>
            <a:gdLst/>
            <a:ahLst/>
            <a:cxnLst/>
            <a:rect r="r" b="b" t="t" l="l"/>
            <a:pathLst>
              <a:path h="5660355" w="3141497">
                <a:moveTo>
                  <a:pt x="3141497" y="0"/>
                </a:moveTo>
                <a:lnTo>
                  <a:pt x="0" y="0"/>
                </a:lnTo>
                <a:lnTo>
                  <a:pt x="0" y="5660355"/>
                </a:lnTo>
                <a:lnTo>
                  <a:pt x="3141497" y="5660355"/>
                </a:lnTo>
                <a:lnTo>
                  <a:pt x="314149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11885" y="50708"/>
            <a:ext cx="11971755" cy="3612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59"/>
              </a:lnSpc>
            </a:pPr>
            <a:r>
              <a:rPr lang="en-US" b="true" sz="14827" spc="1304">
                <a:solidFill>
                  <a:srgbClr val="315D0D"/>
                </a:solidFill>
                <a:latin typeface="Poppins Bold"/>
                <a:ea typeface="Poppins Bold"/>
                <a:cs typeface="Poppins Bold"/>
                <a:sym typeface="Poppins Bold"/>
              </a:rPr>
              <a:t>फार्म एआई</a:t>
            </a:r>
          </a:p>
          <a:p>
            <a:pPr algn="ctr" marL="0" indent="0" lvl="0">
              <a:lnSpc>
                <a:spcPts val="6299"/>
              </a:lnSpc>
            </a:pPr>
            <a:r>
              <a:rPr lang="en-US" b="true" sz="4500" spc="396" strike="noStrike" u="none">
                <a:solidFill>
                  <a:srgbClr val="315D0D"/>
                </a:solidFill>
                <a:latin typeface="Poppins Bold"/>
                <a:ea typeface="Poppins Bold"/>
                <a:cs typeface="Poppins Bold"/>
                <a:sym typeface="Poppins Bold"/>
              </a:rPr>
              <a:t>तपाईंको कृषि साथी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97088" y="1729584"/>
            <a:ext cx="12493823" cy="1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82"/>
              </a:lnSpc>
            </a:pPr>
            <a:r>
              <a:rPr lang="en-US" sz="11630">
                <a:solidFill>
                  <a:srgbClr val="68A404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Problem Satement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13630" y="5442890"/>
            <a:ext cx="19464219" cy="5807734"/>
            <a:chOff x="0" y="0"/>
            <a:chExt cx="5126379" cy="15296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26379" cy="1529609"/>
            </a:xfrm>
            <a:custGeom>
              <a:avLst/>
              <a:gdLst/>
              <a:ahLst/>
              <a:cxnLst/>
              <a:rect r="r" b="b" t="t" l="l"/>
              <a:pathLst>
                <a:path h="1529609" w="5126379">
                  <a:moveTo>
                    <a:pt x="0" y="0"/>
                  </a:moveTo>
                  <a:lnTo>
                    <a:pt x="5126379" y="0"/>
                  </a:lnTo>
                  <a:lnTo>
                    <a:pt x="5126379" y="1529609"/>
                  </a:lnTo>
                  <a:lnTo>
                    <a:pt x="0" y="1529609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126379" cy="1586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93605" y="6701790"/>
            <a:ext cx="17049750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Unsafe farming and post-harvest practices by unaware Nepali farmers are contributing to foodborne illnesses — Farm AI empowers them with simple, practical guidance to ensure food safety from farm to market.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083846"/>
            <a:ext cx="1553530" cy="3203154"/>
          </a:xfrm>
          <a:custGeom>
            <a:avLst/>
            <a:gdLst/>
            <a:ahLst/>
            <a:cxnLst/>
            <a:rect r="r" b="b" t="t" l="l"/>
            <a:pathLst>
              <a:path h="3203154" w="1553530">
                <a:moveTo>
                  <a:pt x="0" y="0"/>
                </a:moveTo>
                <a:lnTo>
                  <a:pt x="1553530" y="0"/>
                </a:lnTo>
                <a:lnTo>
                  <a:pt x="1553530" y="3203154"/>
                </a:lnTo>
                <a:lnTo>
                  <a:pt x="0" y="3203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016" y="1819592"/>
            <a:ext cx="17975968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Agriculture is the backbone of Nepal, with farmers playing a crucial role infeeding the nation.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Many Nepali farmers lack proper literacy and awareness about the correct amount, timing, and  application of fertilizers.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Knowledge Gap and  unhealthy and chemically imbalanced food production.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Lack of farmer-friendly platforms in Nepal that provide easy-to-understand guidance on fertilizer use.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platform is </a:t>
            </a:r>
            <a:r>
              <a:rPr lang="en-US" b="true" sz="33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needed 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that is </a:t>
            </a:r>
            <a:r>
              <a:rPr lang="en-US" b="true" sz="33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accessible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</a:t>
            </a:r>
            <a:r>
              <a:rPr lang="en-US" b="true" sz="33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supports Nepali language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and can be used effectively by farmers.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588110" y="9752889"/>
            <a:ext cx="19464219" cy="2997254"/>
            <a:chOff x="0" y="0"/>
            <a:chExt cx="5126379" cy="789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6379" cy="789400"/>
            </a:xfrm>
            <a:custGeom>
              <a:avLst/>
              <a:gdLst/>
              <a:ahLst/>
              <a:cxnLst/>
              <a:rect r="r" b="b" t="t" l="l"/>
              <a:pathLst>
                <a:path h="789400" w="5126379">
                  <a:moveTo>
                    <a:pt x="0" y="0"/>
                  </a:moveTo>
                  <a:lnTo>
                    <a:pt x="5126379" y="0"/>
                  </a:lnTo>
                  <a:lnTo>
                    <a:pt x="5126379" y="789400"/>
                  </a:lnTo>
                  <a:lnTo>
                    <a:pt x="0" y="789400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126379" cy="846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361230" y="9410700"/>
            <a:ext cx="19464219" cy="2997254"/>
            <a:chOff x="0" y="0"/>
            <a:chExt cx="5126379" cy="789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26379" cy="789400"/>
            </a:xfrm>
            <a:custGeom>
              <a:avLst/>
              <a:gdLst/>
              <a:ahLst/>
              <a:cxnLst/>
              <a:rect r="r" b="b" t="t" l="l"/>
              <a:pathLst>
                <a:path h="789400" w="5126379">
                  <a:moveTo>
                    <a:pt x="0" y="0"/>
                  </a:moveTo>
                  <a:lnTo>
                    <a:pt x="5126379" y="0"/>
                  </a:lnTo>
                  <a:lnTo>
                    <a:pt x="5126379" y="789400"/>
                  </a:lnTo>
                  <a:lnTo>
                    <a:pt x="0" y="789400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126379" cy="846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9096866">
            <a:off x="17126830" y="-3246874"/>
            <a:ext cx="2658025" cy="4789234"/>
          </a:xfrm>
          <a:custGeom>
            <a:avLst/>
            <a:gdLst/>
            <a:ahLst/>
            <a:cxnLst/>
            <a:rect r="r" b="b" t="t" l="l"/>
            <a:pathLst>
              <a:path h="4789234" w="2658025">
                <a:moveTo>
                  <a:pt x="2658025" y="0"/>
                </a:moveTo>
                <a:lnTo>
                  <a:pt x="0" y="0"/>
                </a:lnTo>
                <a:lnTo>
                  <a:pt x="0" y="4789234"/>
                </a:lnTo>
                <a:lnTo>
                  <a:pt x="2658025" y="4789234"/>
                </a:lnTo>
                <a:lnTo>
                  <a:pt x="265802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4259377">
            <a:off x="16510082" y="7718538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89" y="0"/>
                </a:moveTo>
                <a:lnTo>
                  <a:pt x="0" y="0"/>
                </a:lnTo>
                <a:lnTo>
                  <a:pt x="0" y="4716196"/>
                </a:lnTo>
                <a:lnTo>
                  <a:pt x="2617489" y="4716196"/>
                </a:lnTo>
                <a:lnTo>
                  <a:pt x="26174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6969841">
            <a:off x="-1690242" y="-2757073"/>
            <a:ext cx="2658025" cy="4789234"/>
          </a:xfrm>
          <a:custGeom>
            <a:avLst/>
            <a:gdLst/>
            <a:ahLst/>
            <a:cxnLst/>
            <a:rect r="r" b="b" t="t" l="l"/>
            <a:pathLst>
              <a:path h="4789234" w="2658025">
                <a:moveTo>
                  <a:pt x="2658025" y="0"/>
                </a:moveTo>
                <a:lnTo>
                  <a:pt x="0" y="0"/>
                </a:lnTo>
                <a:lnTo>
                  <a:pt x="0" y="4789234"/>
                </a:lnTo>
                <a:lnTo>
                  <a:pt x="2658025" y="4789234"/>
                </a:lnTo>
                <a:lnTo>
                  <a:pt x="265802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93463" y="8985752"/>
            <a:ext cx="3670009" cy="3344024"/>
            <a:chOff x="0" y="0"/>
            <a:chExt cx="966587" cy="880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6587" cy="880731"/>
            </a:xfrm>
            <a:custGeom>
              <a:avLst/>
              <a:gdLst/>
              <a:ahLst/>
              <a:cxnLst/>
              <a:rect r="r" b="b" t="t" l="l"/>
              <a:pathLst>
                <a:path h="880731" w="966587">
                  <a:moveTo>
                    <a:pt x="0" y="0"/>
                  </a:moveTo>
                  <a:lnTo>
                    <a:pt x="966587" y="0"/>
                  </a:lnTo>
                  <a:lnTo>
                    <a:pt x="966587" y="880731"/>
                  </a:lnTo>
                  <a:lnTo>
                    <a:pt x="0" y="880731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6587" cy="93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5989" y="8102573"/>
            <a:ext cx="1074689" cy="2184427"/>
          </a:xfrm>
          <a:custGeom>
            <a:avLst/>
            <a:gdLst/>
            <a:ahLst/>
            <a:cxnLst/>
            <a:rect r="r" b="b" t="t" l="l"/>
            <a:pathLst>
              <a:path h="2184427" w="1074689">
                <a:moveTo>
                  <a:pt x="0" y="0"/>
                </a:moveTo>
                <a:lnTo>
                  <a:pt x="1074689" y="0"/>
                </a:lnTo>
                <a:lnTo>
                  <a:pt x="1074689" y="2184427"/>
                </a:lnTo>
                <a:lnTo>
                  <a:pt x="0" y="2184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3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2032" y="-171450"/>
            <a:ext cx="179759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Proposed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10255"/>
            <a:ext cx="16947268" cy="2776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0244" indent="-340122" lvl="1">
              <a:lnSpc>
                <a:spcPts val="4411"/>
              </a:lnSpc>
              <a:buAutoNum type="arabicPeriod" startAt="1"/>
            </a:pP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A 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voice-enabled t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oo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 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gui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 Nepali farmers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on using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fertilizers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for </a:t>
            </a:r>
            <a:r>
              <a:rPr lang="en-US" b="true" sz="315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healthier crops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just" marL="680244" indent="-340122" lvl="1">
              <a:lnSpc>
                <a:spcPts val="4411"/>
              </a:lnSpc>
              <a:buAutoNum type="arabicPeriod" startAt="1"/>
            </a:pP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Speech-to-Text &amp; Text-to-Speech: Makes the platform </a:t>
            </a:r>
            <a:r>
              <a:rPr lang="en-US" b="true" sz="315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accessible 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farmers </a:t>
            </a:r>
            <a:r>
              <a:rPr lang="en-US" b="true" sz="315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with low   literacy through voice commands and audio feedback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just" marL="680244" indent="-340122" lvl="1">
              <a:lnSpc>
                <a:spcPts val="4411"/>
              </a:lnSpc>
              <a:buAutoNum type="arabicPeriod" startAt="1"/>
            </a:pP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Provides</a:t>
            </a:r>
            <a:r>
              <a:rPr lang="en-US" b="true" sz="315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crop-specific, region-based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advice on the right </a:t>
            </a:r>
            <a:r>
              <a:rPr lang="en-US" b="true" sz="315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amount and timing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of fertilizer </a:t>
            </a:r>
            <a:r>
              <a:rPr lang="en-US" b="true" sz="315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 produce healthier food</a:t>
            </a:r>
            <a:r>
              <a:rPr lang="en-US" sz="315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2032" y="1261744"/>
            <a:ext cx="359136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315D0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Farm AI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1662668">
            <a:off x="518790" y="7928902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89" y="0"/>
                </a:moveTo>
                <a:lnTo>
                  <a:pt x="0" y="0"/>
                </a:lnTo>
                <a:lnTo>
                  <a:pt x="0" y="4716196"/>
                </a:lnTo>
                <a:lnTo>
                  <a:pt x="2617489" y="4716196"/>
                </a:lnTo>
                <a:lnTo>
                  <a:pt x="26174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8827791">
            <a:off x="16026006" y="-2222152"/>
            <a:ext cx="2466589" cy="4444304"/>
          </a:xfrm>
          <a:custGeom>
            <a:avLst/>
            <a:gdLst/>
            <a:ahLst/>
            <a:cxnLst/>
            <a:rect r="r" b="b" t="t" l="l"/>
            <a:pathLst>
              <a:path h="4444304" w="2466589">
                <a:moveTo>
                  <a:pt x="2466588" y="0"/>
                </a:moveTo>
                <a:lnTo>
                  <a:pt x="0" y="0"/>
                </a:lnTo>
                <a:lnTo>
                  <a:pt x="0" y="4444304"/>
                </a:lnTo>
                <a:lnTo>
                  <a:pt x="2466588" y="4444304"/>
                </a:lnTo>
                <a:lnTo>
                  <a:pt x="246658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194787"/>
            <a:ext cx="5575009" cy="5153774"/>
            <a:chOff x="0" y="0"/>
            <a:chExt cx="1468315" cy="13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8315" cy="1357373"/>
            </a:xfrm>
            <a:custGeom>
              <a:avLst/>
              <a:gdLst/>
              <a:ahLst/>
              <a:cxnLst/>
              <a:rect r="r" b="b" t="t" l="l"/>
              <a:pathLst>
                <a:path h="1357373" w="1468315">
                  <a:moveTo>
                    <a:pt x="0" y="0"/>
                  </a:moveTo>
                  <a:lnTo>
                    <a:pt x="1468315" y="0"/>
                  </a:lnTo>
                  <a:lnTo>
                    <a:pt x="1468315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68315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5989" y="8102573"/>
            <a:ext cx="1074689" cy="2184427"/>
          </a:xfrm>
          <a:custGeom>
            <a:avLst/>
            <a:gdLst/>
            <a:ahLst/>
            <a:cxnLst/>
            <a:rect r="r" b="b" t="t" l="l"/>
            <a:pathLst>
              <a:path h="2184427" w="1074689">
                <a:moveTo>
                  <a:pt x="0" y="0"/>
                </a:moveTo>
                <a:lnTo>
                  <a:pt x="1074689" y="0"/>
                </a:lnTo>
                <a:lnTo>
                  <a:pt x="1074689" y="2184427"/>
                </a:lnTo>
                <a:lnTo>
                  <a:pt x="0" y="2184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3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72938" y="180473"/>
            <a:ext cx="3330836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3F75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65713"/>
            <a:ext cx="16455913" cy="12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1831" indent="-375915" lvl="1">
              <a:lnSpc>
                <a:spcPts val="4875"/>
              </a:lnSpc>
              <a:buFont typeface="Arial"/>
              <a:buChar char="•"/>
            </a:pPr>
            <a:r>
              <a:rPr lang="en-US" sz="348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develop accessible agro-platform that guides Nepali farmers to produce healthier crops by the proper use of fertilizers and crops knowledge.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1355" y="3051390"/>
            <a:ext cx="5857065" cy="110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true">
                <a:solidFill>
                  <a:srgbClr val="3F75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4849" y="4478232"/>
            <a:ext cx="16374451" cy="368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8109" indent="-374054" lvl="1">
              <a:lnSpc>
                <a:spcPts val="4851"/>
              </a:lnSpc>
              <a:buFont typeface="Arial"/>
              <a:buChar char="•"/>
            </a:pPr>
            <a:r>
              <a:rPr lang="en-US" sz="346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educate farmers on the correct amount, type, and timing of fertilizer application.</a:t>
            </a:r>
          </a:p>
          <a:p>
            <a:pPr algn="l" marL="748109" indent="-374054" lvl="1">
              <a:lnSpc>
                <a:spcPts val="4851"/>
              </a:lnSpc>
              <a:buFont typeface="Arial"/>
              <a:buChar char="•"/>
            </a:pPr>
            <a:r>
              <a:rPr lang="en-US" sz="346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implement speech-to-text and text-to-speech features for accessibility among low-literacy farmers.</a:t>
            </a:r>
          </a:p>
          <a:p>
            <a:pPr algn="l" marL="748109" indent="-374054" lvl="1">
              <a:lnSpc>
                <a:spcPts val="4851"/>
              </a:lnSpc>
              <a:buFont typeface="Arial"/>
              <a:buChar char="•"/>
            </a:pPr>
            <a:r>
              <a:rPr lang="en-US" sz="346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reduce the overuse and misuse of fertilizers that lead to unhealthy food and environmental harm.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1662668">
            <a:off x="-280045" y="8741921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90" y="0"/>
                </a:moveTo>
                <a:lnTo>
                  <a:pt x="0" y="0"/>
                </a:lnTo>
                <a:lnTo>
                  <a:pt x="0" y="4716196"/>
                </a:lnTo>
                <a:lnTo>
                  <a:pt x="2617490" y="4716196"/>
                </a:lnTo>
                <a:lnTo>
                  <a:pt x="261749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9028605">
            <a:off x="17104087" y="-2639808"/>
            <a:ext cx="2367826" cy="4266352"/>
          </a:xfrm>
          <a:custGeom>
            <a:avLst/>
            <a:gdLst/>
            <a:ahLst/>
            <a:cxnLst/>
            <a:rect r="r" b="b" t="t" l="l"/>
            <a:pathLst>
              <a:path h="4266352" w="2367826">
                <a:moveTo>
                  <a:pt x="2367826" y="0"/>
                </a:moveTo>
                <a:lnTo>
                  <a:pt x="0" y="0"/>
                </a:lnTo>
                <a:lnTo>
                  <a:pt x="0" y="4266352"/>
                </a:lnTo>
                <a:lnTo>
                  <a:pt x="2367826" y="4266352"/>
                </a:lnTo>
                <a:lnTo>
                  <a:pt x="236782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DAGpfK14GVY</dc:identifier>
  <dcterms:modified xsi:type="dcterms:W3CDTF">2011-08-01T06:04:30Z</dcterms:modified>
  <cp:revision>1</cp:revision>
  <dc:title>Farm AI</dc:title>
</cp:coreProperties>
</file>